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65" r:id="rId2"/>
    <p:sldId id="270" r:id="rId3"/>
    <p:sldId id="271" r:id="rId4"/>
    <p:sldId id="273" r:id="rId5"/>
    <p:sldId id="274" r:id="rId6"/>
    <p:sldId id="275" r:id="rId7"/>
    <p:sldId id="27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29C1AF"/>
    <a:srgbClr val="3CD6C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599"/>
  </p:normalViewPr>
  <p:slideViewPr>
    <p:cSldViewPr>
      <p:cViewPr varScale="1">
        <p:scale>
          <a:sx n="111" d="100"/>
          <a:sy n="111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6758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4763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4461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1234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6479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7900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38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519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WORLD OF LASERS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err="1" smtClean="0">
                <a:solidFill>
                  <a:srgbClr val="54BC9B"/>
                </a:solidFill>
              </a:rPr>
              <a:t>Making</a:t>
            </a:r>
            <a:r>
              <a:rPr lang="pt-BR" sz="3000" b="1" spc="300" dirty="0" smtClean="0">
                <a:solidFill>
                  <a:srgbClr val="54BC9B"/>
                </a:solidFill>
              </a:rPr>
              <a:t> Laser Light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822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MAKING LASER LIGHT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23528" y="1412776"/>
            <a:ext cx="864096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600" b="1" spc="100" dirty="0" err="1" smtClean="0">
                <a:solidFill>
                  <a:srgbClr val="54BC9B"/>
                </a:solidFill>
              </a:rPr>
              <a:t>How</a:t>
            </a:r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r>
              <a:rPr lang="pt-BR" sz="2600" b="1" spc="100" dirty="0">
                <a:solidFill>
                  <a:srgbClr val="54BC9B"/>
                </a:solidFill>
              </a:rPr>
              <a:t>do </a:t>
            </a:r>
            <a:r>
              <a:rPr lang="pt-BR" sz="2600" b="1" spc="100" dirty="0" err="1">
                <a:solidFill>
                  <a:srgbClr val="54BC9B"/>
                </a:solidFill>
              </a:rPr>
              <a:t>the</a:t>
            </a:r>
            <a:r>
              <a:rPr lang="pt-BR" sz="2600" b="1" spc="100" dirty="0">
                <a:solidFill>
                  <a:srgbClr val="54BC9B"/>
                </a:solidFill>
              </a:rPr>
              <a:t> flash tube </a:t>
            </a:r>
            <a:r>
              <a:rPr lang="pt-BR" sz="2600" b="1" spc="100" dirty="0" err="1">
                <a:solidFill>
                  <a:srgbClr val="54BC9B"/>
                </a:solidFill>
              </a:rPr>
              <a:t>and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 smtClean="0">
                <a:solidFill>
                  <a:srgbClr val="54BC9B"/>
                </a:solidFill>
              </a:rPr>
              <a:t>the</a:t>
            </a:r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crystal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make</a:t>
            </a:r>
            <a:r>
              <a:rPr lang="pt-BR" sz="2600" b="1" spc="100" dirty="0">
                <a:solidFill>
                  <a:srgbClr val="54BC9B"/>
                </a:solidFill>
              </a:rPr>
              <a:t> laser light</a:t>
            </a:r>
            <a:r>
              <a:rPr lang="pt-BR" sz="2600" b="1" spc="100" dirty="0" smtClean="0">
                <a:solidFill>
                  <a:srgbClr val="54BC9B"/>
                </a:solidFill>
              </a:rPr>
              <a:t>?</a:t>
            </a:r>
          </a:p>
          <a:p>
            <a:endParaRPr lang="pt-BR" sz="2600" b="1" spc="100" dirty="0">
              <a:solidFill>
                <a:srgbClr val="54BC9B"/>
              </a:solidFill>
            </a:endParaRPr>
          </a:p>
          <a:p>
            <a:r>
              <a:rPr lang="pt-BR" sz="2600" b="1" spc="100" dirty="0" smtClean="0">
                <a:solidFill>
                  <a:schemeClr val="bg1"/>
                </a:solidFill>
              </a:rPr>
              <a:t>STEPS:</a:t>
            </a:r>
            <a:endParaRPr lang="pt-BR" sz="2600" b="1" spc="100" dirty="0" smtClean="0">
              <a:solidFill>
                <a:srgbClr val="54BC9B"/>
              </a:solidFill>
            </a:endParaRPr>
          </a:p>
          <a:p>
            <a:endParaRPr lang="pt-BR" sz="2600" b="1" spc="100" dirty="0">
              <a:solidFill>
                <a:srgbClr val="54BC9B"/>
              </a:solidFill>
            </a:endParaRPr>
          </a:p>
          <a:p>
            <a:pPr marL="514350" indent="-514350">
              <a:buAutoNum type="arabicPeriod"/>
            </a:pPr>
            <a:r>
              <a:rPr lang="pt-BR" sz="2600" b="1" spc="100" dirty="0" smtClean="0">
                <a:solidFill>
                  <a:srgbClr val="54BC9B"/>
                </a:solidFill>
              </a:rPr>
              <a:t>A </a:t>
            </a:r>
            <a:r>
              <a:rPr lang="pt-BR" sz="2600" b="1" spc="100" dirty="0">
                <a:solidFill>
                  <a:srgbClr val="54BC9B"/>
                </a:solidFill>
              </a:rPr>
              <a:t>high-</a:t>
            </a:r>
            <a:r>
              <a:rPr lang="pt-BR" sz="2600" b="1" spc="100" dirty="0" err="1">
                <a:solidFill>
                  <a:srgbClr val="54BC9B"/>
                </a:solidFill>
              </a:rPr>
              <a:t>voltage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electric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supply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makes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the</a:t>
            </a:r>
            <a:r>
              <a:rPr lang="pt-BR" sz="2600" b="1" spc="100" dirty="0">
                <a:solidFill>
                  <a:srgbClr val="54BC9B"/>
                </a:solidFill>
              </a:rPr>
              <a:t> tube flash </a:t>
            </a:r>
            <a:r>
              <a:rPr lang="pt-BR" sz="2600" b="1" spc="100" dirty="0" err="1">
                <a:solidFill>
                  <a:srgbClr val="54BC9B"/>
                </a:solidFill>
              </a:rPr>
              <a:t>on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 smtClean="0">
                <a:solidFill>
                  <a:srgbClr val="54BC9B"/>
                </a:solidFill>
              </a:rPr>
              <a:t>and</a:t>
            </a:r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r>
              <a:rPr lang="pt-BR" sz="2600" b="1" spc="100" dirty="0">
                <a:solidFill>
                  <a:srgbClr val="54BC9B"/>
                </a:solidFill>
              </a:rPr>
              <a:t>off. </a:t>
            </a:r>
          </a:p>
          <a:p>
            <a:pPr marL="514350" indent="-514350">
              <a:buAutoNum type="arabicPeriod"/>
            </a:pPr>
            <a:endParaRPr lang="pt-BR" sz="2600" b="1" spc="100" dirty="0" smtClean="0">
              <a:solidFill>
                <a:srgbClr val="54BC9B"/>
              </a:solidFill>
            </a:endParaRPr>
          </a:p>
          <a:p>
            <a:pPr marL="514350" indent="-514350">
              <a:buAutoNum type="arabicPeriod"/>
            </a:pPr>
            <a:r>
              <a:rPr lang="pt-BR" sz="2600" b="1" spc="100" dirty="0" err="1" smtClean="0">
                <a:solidFill>
                  <a:srgbClr val="54BC9B"/>
                </a:solidFill>
              </a:rPr>
              <a:t>Every</a:t>
            </a:r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r>
              <a:rPr lang="pt-BR" sz="2600" b="1" spc="100" dirty="0">
                <a:solidFill>
                  <a:srgbClr val="54BC9B"/>
                </a:solidFill>
              </a:rPr>
              <a:t>time </a:t>
            </a:r>
            <a:r>
              <a:rPr lang="pt-BR" sz="2600" b="1" spc="100" dirty="0" err="1">
                <a:solidFill>
                  <a:srgbClr val="54BC9B"/>
                </a:solidFill>
              </a:rPr>
              <a:t>the</a:t>
            </a:r>
            <a:r>
              <a:rPr lang="pt-BR" sz="2600" b="1" spc="100" dirty="0">
                <a:solidFill>
                  <a:srgbClr val="54BC9B"/>
                </a:solidFill>
              </a:rPr>
              <a:t> tube flashes, it "</a:t>
            </a:r>
            <a:r>
              <a:rPr lang="pt-BR" sz="2600" b="1" spc="100" dirty="0" err="1">
                <a:solidFill>
                  <a:srgbClr val="54BC9B"/>
                </a:solidFill>
              </a:rPr>
              <a:t>pumps</a:t>
            </a:r>
            <a:r>
              <a:rPr lang="pt-BR" sz="2600" b="1" spc="100" dirty="0">
                <a:solidFill>
                  <a:srgbClr val="54BC9B"/>
                </a:solidFill>
              </a:rPr>
              <a:t>" </a:t>
            </a:r>
            <a:r>
              <a:rPr lang="pt-BR" sz="2600" b="1" spc="100" dirty="0" err="1">
                <a:solidFill>
                  <a:srgbClr val="54BC9B"/>
                </a:solidFill>
              </a:rPr>
              <a:t>energy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into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the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ruby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crystal</a:t>
            </a:r>
            <a:r>
              <a:rPr lang="pt-BR" sz="2600" b="1" spc="100" dirty="0">
                <a:solidFill>
                  <a:srgbClr val="54BC9B"/>
                </a:solidFill>
              </a:rPr>
              <a:t>. The flashes it </a:t>
            </a:r>
            <a:r>
              <a:rPr lang="pt-BR" sz="2600" b="1" spc="100" dirty="0" err="1" smtClean="0">
                <a:solidFill>
                  <a:srgbClr val="54BC9B"/>
                </a:solidFill>
              </a:rPr>
              <a:t>makes</a:t>
            </a:r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inject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energy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into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the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crystal</a:t>
            </a:r>
            <a:r>
              <a:rPr lang="pt-BR" sz="2600" b="1" spc="100" dirty="0">
                <a:solidFill>
                  <a:srgbClr val="54BC9B"/>
                </a:solidFill>
              </a:rPr>
              <a:t> in </a:t>
            </a:r>
            <a:r>
              <a:rPr lang="pt-BR" sz="2600" b="1" spc="100" dirty="0" err="1">
                <a:solidFill>
                  <a:srgbClr val="54BC9B"/>
                </a:solidFill>
              </a:rPr>
              <a:t>the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form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of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photons</a:t>
            </a:r>
            <a:r>
              <a:rPr lang="pt-BR" sz="2600" b="1" spc="100" dirty="0" smtClean="0">
                <a:solidFill>
                  <a:srgbClr val="54BC9B"/>
                </a:solidFill>
              </a:rPr>
              <a:t>.</a:t>
            </a:r>
            <a:endParaRPr lang="pt-BR" sz="2600" b="1" spc="100" dirty="0">
              <a:solidFill>
                <a:srgbClr val="54BC9B"/>
              </a:solidFill>
            </a:endParaRPr>
          </a:p>
          <a:p>
            <a:endParaRPr lang="pt-BR" sz="2800" dirty="0"/>
          </a:p>
          <a:p>
            <a:endParaRPr lang="pt-BR" sz="2600" b="1" spc="100" dirty="0">
              <a:solidFill>
                <a:srgbClr val="54BC9B"/>
              </a:solidFill>
            </a:endParaRPr>
          </a:p>
          <a:p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 smtClean="0">
              <a:solidFill>
                <a:srgbClr val="54BC9B"/>
              </a:solidFill>
            </a:endParaRPr>
          </a:p>
          <a:p>
            <a:pPr algn="ctr"/>
            <a:r>
              <a:rPr lang="pt-BR" sz="2600" b="1" spc="100" dirty="0" smtClean="0">
                <a:solidFill>
                  <a:schemeClr val="bg1"/>
                </a:solidFill>
              </a:rPr>
              <a:t>                                   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570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STEPS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23528" y="1527750"/>
            <a:ext cx="864096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pt-BR" sz="2600" b="1" spc="100" dirty="0" err="1" smtClean="0">
                <a:solidFill>
                  <a:srgbClr val="54BC9B"/>
                </a:solidFill>
              </a:rPr>
              <a:t>Atoms</a:t>
            </a:r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r>
              <a:rPr lang="pt-BR" sz="2600" b="1" spc="100" dirty="0">
                <a:solidFill>
                  <a:srgbClr val="54BC9B"/>
                </a:solidFill>
              </a:rPr>
              <a:t>in </a:t>
            </a:r>
            <a:r>
              <a:rPr lang="pt-BR" sz="2600" b="1" spc="100" dirty="0" err="1">
                <a:solidFill>
                  <a:srgbClr val="54BC9B"/>
                </a:solidFill>
              </a:rPr>
              <a:t>the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ruby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crystal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 smtClean="0">
                <a:solidFill>
                  <a:srgbClr val="54BC9B"/>
                </a:solidFill>
              </a:rPr>
              <a:t>soak</a:t>
            </a:r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up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this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energy</a:t>
            </a:r>
            <a:r>
              <a:rPr lang="pt-BR" sz="2600" b="1" spc="100" dirty="0">
                <a:solidFill>
                  <a:srgbClr val="54BC9B"/>
                </a:solidFill>
              </a:rPr>
              <a:t> in a </a:t>
            </a:r>
            <a:r>
              <a:rPr lang="pt-BR" sz="2600" b="1" spc="100" dirty="0" err="1">
                <a:solidFill>
                  <a:srgbClr val="54BC9B"/>
                </a:solidFill>
              </a:rPr>
              <a:t>process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called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absorption</a:t>
            </a:r>
            <a:r>
              <a:rPr lang="pt-BR" sz="2600" b="1" spc="100" dirty="0">
                <a:solidFill>
                  <a:srgbClr val="54BC9B"/>
                </a:solidFill>
              </a:rPr>
              <a:t>. </a:t>
            </a:r>
            <a:r>
              <a:rPr lang="pt-BR" sz="2600" b="1" spc="100" dirty="0" err="1">
                <a:solidFill>
                  <a:srgbClr val="54BC9B"/>
                </a:solidFill>
              </a:rPr>
              <a:t>When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an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atom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absorbs</a:t>
            </a:r>
            <a:r>
              <a:rPr lang="pt-BR" sz="2600" b="1" spc="100" dirty="0">
                <a:solidFill>
                  <a:srgbClr val="54BC9B"/>
                </a:solidFill>
              </a:rPr>
              <a:t> a </a:t>
            </a:r>
            <a:r>
              <a:rPr lang="pt-BR" sz="2600" b="1" spc="100" dirty="0" err="1">
                <a:solidFill>
                  <a:srgbClr val="54BC9B"/>
                </a:solidFill>
              </a:rPr>
              <a:t>photon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of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energy</a:t>
            </a:r>
            <a:r>
              <a:rPr lang="pt-BR" sz="2600" b="1" spc="100" dirty="0">
                <a:solidFill>
                  <a:srgbClr val="54BC9B"/>
                </a:solidFill>
              </a:rPr>
              <a:t>, </a:t>
            </a:r>
            <a:r>
              <a:rPr lang="pt-BR" sz="2600" b="1" spc="100" dirty="0" err="1">
                <a:solidFill>
                  <a:srgbClr val="54BC9B"/>
                </a:solidFill>
              </a:rPr>
              <a:t>one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of</a:t>
            </a:r>
            <a:r>
              <a:rPr lang="pt-BR" sz="2600" b="1" spc="100" dirty="0">
                <a:solidFill>
                  <a:srgbClr val="54BC9B"/>
                </a:solidFill>
              </a:rPr>
              <a:t> its </a:t>
            </a:r>
            <a:r>
              <a:rPr lang="pt-BR" sz="2600" b="1" spc="100" dirty="0" err="1">
                <a:solidFill>
                  <a:srgbClr val="54BC9B"/>
                </a:solidFill>
              </a:rPr>
              <a:t>electrons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jumps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from</a:t>
            </a:r>
            <a:r>
              <a:rPr lang="pt-BR" sz="2600" b="1" spc="100" dirty="0">
                <a:solidFill>
                  <a:srgbClr val="54BC9B"/>
                </a:solidFill>
              </a:rPr>
              <a:t> a </a:t>
            </a:r>
            <a:r>
              <a:rPr lang="pt-BR" sz="2600" b="1" spc="100" dirty="0" err="1">
                <a:solidFill>
                  <a:srgbClr val="54BC9B"/>
                </a:solidFill>
              </a:rPr>
              <a:t>low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energy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level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to</a:t>
            </a:r>
            <a:r>
              <a:rPr lang="pt-BR" sz="2600" b="1" spc="100" dirty="0">
                <a:solidFill>
                  <a:srgbClr val="54BC9B"/>
                </a:solidFill>
              </a:rPr>
              <a:t> a </a:t>
            </a:r>
            <a:r>
              <a:rPr lang="pt-BR" sz="2600" b="1" spc="100" dirty="0" err="1">
                <a:solidFill>
                  <a:srgbClr val="54BC9B"/>
                </a:solidFill>
              </a:rPr>
              <a:t>higher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one</a:t>
            </a:r>
            <a:r>
              <a:rPr lang="pt-BR" sz="2600" b="1" spc="100" dirty="0">
                <a:solidFill>
                  <a:srgbClr val="54BC9B"/>
                </a:solidFill>
              </a:rPr>
              <a:t>. </a:t>
            </a:r>
          </a:p>
          <a:p>
            <a:pPr marL="514350" indent="-514350">
              <a:buFont typeface="+mj-lt"/>
              <a:buAutoNum type="arabicPeriod" startAt="3"/>
            </a:pPr>
            <a:endParaRPr lang="pt-BR" sz="2600" b="1" spc="100" dirty="0" smtClean="0">
              <a:solidFill>
                <a:srgbClr val="54BC9B"/>
              </a:solidFill>
            </a:endParaRPr>
          </a:p>
          <a:p>
            <a:pPr lvl="1"/>
            <a:r>
              <a:rPr lang="pt-BR" sz="2600" b="1" spc="100" dirty="0" err="1" smtClean="0">
                <a:solidFill>
                  <a:srgbClr val="54BC9B"/>
                </a:solidFill>
              </a:rPr>
              <a:t>This</a:t>
            </a:r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puts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the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atom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into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an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excited</a:t>
            </a:r>
            <a:r>
              <a:rPr lang="pt-BR" sz="2600" b="1" spc="100" dirty="0">
                <a:solidFill>
                  <a:schemeClr val="bg1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state</a:t>
            </a:r>
            <a:r>
              <a:rPr lang="pt-BR" sz="2600" b="1" spc="100" dirty="0">
                <a:solidFill>
                  <a:srgbClr val="54BC9B"/>
                </a:solidFill>
              </a:rPr>
              <a:t>, </a:t>
            </a:r>
            <a:r>
              <a:rPr lang="pt-BR" sz="2600" b="1" spc="100" dirty="0" err="1">
                <a:solidFill>
                  <a:srgbClr val="54BC9B"/>
                </a:solidFill>
              </a:rPr>
              <a:t>but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makes</a:t>
            </a:r>
            <a:r>
              <a:rPr lang="pt-BR" sz="2600" b="1" spc="100" dirty="0">
                <a:solidFill>
                  <a:srgbClr val="54BC9B"/>
                </a:solidFill>
              </a:rPr>
              <a:t> it </a:t>
            </a:r>
            <a:r>
              <a:rPr lang="pt-BR" sz="2600" b="1" spc="100" dirty="0" err="1" smtClean="0">
                <a:solidFill>
                  <a:schemeClr val="bg1"/>
                </a:solidFill>
              </a:rPr>
              <a:t>unstable</a:t>
            </a:r>
            <a:r>
              <a:rPr lang="pt-BR" sz="2600" b="1" spc="100" dirty="0">
                <a:solidFill>
                  <a:srgbClr val="54BC9B"/>
                </a:solidFill>
              </a:rPr>
              <a:t>. </a:t>
            </a:r>
            <a:r>
              <a:rPr lang="pt-BR" sz="2600" b="1" spc="100" dirty="0" err="1">
                <a:solidFill>
                  <a:srgbClr val="54BC9B"/>
                </a:solidFill>
              </a:rPr>
              <a:t>Because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the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excited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atom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is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unstable</a:t>
            </a:r>
            <a:r>
              <a:rPr lang="pt-BR" sz="2600" b="1" spc="100" dirty="0">
                <a:solidFill>
                  <a:srgbClr val="54BC9B"/>
                </a:solidFill>
              </a:rPr>
              <a:t>, </a:t>
            </a:r>
            <a:r>
              <a:rPr lang="pt-BR" sz="2600" b="1" spc="100" dirty="0" err="1">
                <a:solidFill>
                  <a:srgbClr val="54BC9B"/>
                </a:solidFill>
              </a:rPr>
              <a:t>the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electron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can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stay</a:t>
            </a:r>
            <a:r>
              <a:rPr lang="pt-BR" sz="2600" b="1" spc="100" dirty="0">
                <a:solidFill>
                  <a:srgbClr val="54BC9B"/>
                </a:solidFill>
              </a:rPr>
              <a:t> in </a:t>
            </a:r>
            <a:r>
              <a:rPr lang="pt-BR" sz="2600" b="1" spc="100" dirty="0" err="1">
                <a:solidFill>
                  <a:srgbClr val="54BC9B"/>
                </a:solidFill>
              </a:rPr>
              <a:t>the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higher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energy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level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only</a:t>
            </a:r>
            <a:r>
              <a:rPr lang="pt-BR" sz="2600" b="1" spc="100" dirty="0">
                <a:solidFill>
                  <a:srgbClr val="54BC9B"/>
                </a:solidFill>
              </a:rPr>
              <a:t> for a </a:t>
            </a:r>
            <a:r>
              <a:rPr lang="pt-BR" sz="2600" b="1" spc="100" dirty="0" err="1">
                <a:solidFill>
                  <a:srgbClr val="54BC9B"/>
                </a:solidFill>
              </a:rPr>
              <a:t>few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 smtClean="0">
                <a:solidFill>
                  <a:srgbClr val="54BC9B"/>
                </a:solidFill>
              </a:rPr>
              <a:t>milliseconds</a:t>
            </a:r>
            <a:r>
              <a:rPr lang="pt-BR" sz="2600" b="1" spc="100" dirty="0">
                <a:solidFill>
                  <a:srgbClr val="54BC9B"/>
                </a:solidFill>
              </a:rPr>
              <a:t>.</a:t>
            </a:r>
            <a:endParaRPr lang="pt-BR" sz="2600" b="1" spc="100" dirty="0" smtClean="0">
              <a:solidFill>
                <a:srgbClr val="54BC9B"/>
              </a:solidFill>
            </a:endParaRPr>
          </a:p>
          <a:p>
            <a:pPr algn="ctr"/>
            <a:r>
              <a:rPr lang="pt-BR" sz="2600" b="1" spc="100" dirty="0" smtClean="0">
                <a:solidFill>
                  <a:schemeClr val="bg1"/>
                </a:solidFill>
              </a:rPr>
              <a:t>                                   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246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STEPS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23528" y="1717640"/>
            <a:ext cx="86409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t-BR" sz="2600" b="1" spc="100" dirty="0" smtClean="0">
                <a:solidFill>
                  <a:srgbClr val="54BC9B"/>
                </a:solidFill>
              </a:rPr>
              <a:t>It </a:t>
            </a:r>
            <a:r>
              <a:rPr lang="pt-BR" sz="2600" b="1" spc="100" dirty="0" err="1">
                <a:solidFill>
                  <a:srgbClr val="54BC9B"/>
                </a:solidFill>
              </a:rPr>
              <a:t>falls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back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to</a:t>
            </a:r>
            <a:r>
              <a:rPr lang="pt-BR" sz="2600" b="1" spc="100" dirty="0">
                <a:solidFill>
                  <a:srgbClr val="54BC9B"/>
                </a:solidFill>
              </a:rPr>
              <a:t> its original </a:t>
            </a:r>
            <a:r>
              <a:rPr lang="pt-BR" sz="2600" b="1" spc="100" dirty="0" err="1">
                <a:solidFill>
                  <a:srgbClr val="54BC9B"/>
                </a:solidFill>
              </a:rPr>
              <a:t>level</a:t>
            </a:r>
            <a:r>
              <a:rPr lang="pt-BR" sz="2600" b="1" spc="100" dirty="0">
                <a:solidFill>
                  <a:srgbClr val="54BC9B"/>
                </a:solidFill>
              </a:rPr>
              <a:t>, </a:t>
            </a:r>
            <a:r>
              <a:rPr lang="pt-BR" sz="2600" b="1" spc="100" dirty="0" err="1">
                <a:solidFill>
                  <a:srgbClr val="54BC9B"/>
                </a:solidFill>
              </a:rPr>
              <a:t>giving</a:t>
            </a:r>
            <a:r>
              <a:rPr lang="pt-BR" sz="2600" b="1" spc="100" dirty="0">
                <a:solidFill>
                  <a:srgbClr val="54BC9B"/>
                </a:solidFill>
              </a:rPr>
              <a:t> off </a:t>
            </a:r>
            <a:r>
              <a:rPr lang="pt-BR" sz="2600" b="1" spc="100" dirty="0" err="1">
                <a:solidFill>
                  <a:srgbClr val="54BC9B"/>
                </a:solidFill>
              </a:rPr>
              <a:t>the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energy</a:t>
            </a:r>
            <a:r>
              <a:rPr lang="pt-BR" sz="2600" b="1" spc="100" dirty="0">
                <a:solidFill>
                  <a:srgbClr val="54BC9B"/>
                </a:solidFill>
              </a:rPr>
              <a:t> it </a:t>
            </a:r>
            <a:r>
              <a:rPr lang="pt-BR" sz="2600" b="1" spc="100" dirty="0" err="1">
                <a:solidFill>
                  <a:srgbClr val="54BC9B"/>
                </a:solidFill>
              </a:rPr>
              <a:t>absorbed</a:t>
            </a:r>
            <a:r>
              <a:rPr lang="pt-BR" sz="2600" b="1" spc="100" dirty="0">
                <a:solidFill>
                  <a:srgbClr val="54BC9B"/>
                </a:solidFill>
              </a:rPr>
              <a:t> as a new </a:t>
            </a:r>
            <a:r>
              <a:rPr lang="pt-BR" sz="2600" b="1" spc="100" dirty="0" err="1">
                <a:solidFill>
                  <a:srgbClr val="54BC9B"/>
                </a:solidFill>
              </a:rPr>
              <a:t>photon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of</a:t>
            </a:r>
            <a:r>
              <a:rPr lang="pt-BR" sz="2600" b="1" spc="100" dirty="0">
                <a:solidFill>
                  <a:srgbClr val="54BC9B"/>
                </a:solidFill>
              </a:rPr>
              <a:t> light </a:t>
            </a:r>
            <a:r>
              <a:rPr lang="pt-BR" sz="2600" b="1" spc="100" dirty="0" err="1">
                <a:solidFill>
                  <a:srgbClr val="54BC9B"/>
                </a:solidFill>
              </a:rPr>
              <a:t>radiation</a:t>
            </a:r>
            <a:r>
              <a:rPr lang="pt-BR" sz="2600" b="1" spc="100" dirty="0">
                <a:solidFill>
                  <a:srgbClr val="54BC9B"/>
                </a:solidFill>
              </a:rPr>
              <a:t> (</a:t>
            </a:r>
            <a:r>
              <a:rPr lang="pt-BR" sz="2600" b="1" spc="100" dirty="0" err="1">
                <a:solidFill>
                  <a:srgbClr val="54BC9B"/>
                </a:solidFill>
              </a:rPr>
              <a:t>small</a:t>
            </a:r>
            <a:r>
              <a:rPr lang="pt-BR" sz="2600" b="1" spc="100" dirty="0">
                <a:solidFill>
                  <a:srgbClr val="54BC9B"/>
                </a:solidFill>
              </a:rPr>
              <a:t> blue </a:t>
            </a:r>
            <a:r>
              <a:rPr lang="pt-BR" sz="2600" b="1" spc="100" dirty="0" err="1">
                <a:solidFill>
                  <a:srgbClr val="54BC9B"/>
                </a:solidFill>
              </a:rPr>
              <a:t>blob</a:t>
            </a:r>
            <a:r>
              <a:rPr lang="pt-BR" sz="2600" b="1" spc="100" dirty="0">
                <a:solidFill>
                  <a:srgbClr val="54BC9B"/>
                </a:solidFill>
              </a:rPr>
              <a:t>). </a:t>
            </a:r>
            <a:r>
              <a:rPr lang="pt-BR" sz="2600" b="1" spc="100" dirty="0" err="1">
                <a:solidFill>
                  <a:srgbClr val="54BC9B"/>
                </a:solidFill>
              </a:rPr>
              <a:t>This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process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is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called</a:t>
            </a:r>
            <a:r>
              <a:rPr lang="pt-BR" sz="2600" b="1" spc="100" dirty="0">
                <a:solidFill>
                  <a:schemeClr val="bg1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spontaneous</a:t>
            </a:r>
            <a:r>
              <a:rPr lang="pt-BR" sz="2600" b="1" spc="100" dirty="0">
                <a:solidFill>
                  <a:schemeClr val="bg1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emission</a:t>
            </a:r>
            <a:r>
              <a:rPr lang="pt-BR" sz="2600" b="1" spc="100" dirty="0" smtClean="0">
                <a:solidFill>
                  <a:srgbClr val="54BC9B"/>
                </a:solidFill>
              </a:rPr>
              <a:t>.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marL="514350" indent="-514350">
              <a:buAutoNum type="arabicPeriod" startAt="3"/>
            </a:pPr>
            <a:endParaRPr lang="pt-BR" sz="2600" b="1" spc="100" dirty="0" smtClean="0">
              <a:solidFill>
                <a:srgbClr val="54BC9B"/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pt-BR" sz="2600" b="1" spc="100" dirty="0" smtClean="0">
                <a:solidFill>
                  <a:srgbClr val="54BC9B"/>
                </a:solidFill>
              </a:rPr>
              <a:t>The </a:t>
            </a:r>
            <a:r>
              <a:rPr lang="pt-BR" sz="2600" b="1" spc="100" dirty="0" err="1">
                <a:solidFill>
                  <a:srgbClr val="54BC9B"/>
                </a:solidFill>
              </a:rPr>
              <a:t>photons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that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atoms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give</a:t>
            </a:r>
            <a:r>
              <a:rPr lang="pt-BR" sz="2600" b="1" spc="100" dirty="0">
                <a:solidFill>
                  <a:srgbClr val="54BC9B"/>
                </a:solidFill>
              </a:rPr>
              <a:t> off zoom </a:t>
            </a:r>
            <a:r>
              <a:rPr lang="pt-BR" sz="2600" b="1" spc="100" dirty="0" err="1">
                <a:solidFill>
                  <a:srgbClr val="54BC9B"/>
                </a:solidFill>
              </a:rPr>
              <a:t>up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and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down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inside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the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ruby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crystal</a:t>
            </a:r>
            <a:r>
              <a:rPr lang="pt-BR" sz="2600" b="1" spc="100" dirty="0">
                <a:solidFill>
                  <a:srgbClr val="54BC9B"/>
                </a:solidFill>
              </a:rPr>
              <a:t>, </a:t>
            </a:r>
            <a:r>
              <a:rPr lang="pt-BR" sz="2600" b="1" spc="100" dirty="0" err="1">
                <a:solidFill>
                  <a:schemeClr val="bg1"/>
                </a:solidFill>
              </a:rPr>
              <a:t>traveling</a:t>
            </a:r>
            <a:r>
              <a:rPr lang="pt-BR" sz="2600" b="1" spc="100" dirty="0">
                <a:solidFill>
                  <a:schemeClr val="bg1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at</a:t>
            </a:r>
            <a:r>
              <a:rPr lang="pt-BR" sz="2600" b="1" spc="100" dirty="0">
                <a:solidFill>
                  <a:schemeClr val="bg1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the</a:t>
            </a:r>
            <a:r>
              <a:rPr lang="pt-BR" sz="2600" b="1" spc="100" dirty="0">
                <a:solidFill>
                  <a:schemeClr val="bg1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speed</a:t>
            </a:r>
            <a:r>
              <a:rPr lang="pt-BR" sz="2600" b="1" spc="100" dirty="0">
                <a:solidFill>
                  <a:schemeClr val="bg1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of</a:t>
            </a:r>
            <a:r>
              <a:rPr lang="pt-BR" sz="2600" b="1" spc="100" dirty="0">
                <a:solidFill>
                  <a:schemeClr val="bg1"/>
                </a:solidFill>
              </a:rPr>
              <a:t> light</a:t>
            </a:r>
            <a:r>
              <a:rPr lang="pt-BR" sz="2600" b="1" spc="100" dirty="0">
                <a:solidFill>
                  <a:srgbClr val="54BC9B"/>
                </a:solidFill>
              </a:rPr>
              <a:t>.</a:t>
            </a: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  <a:p>
            <a:pPr marL="514350" indent="-514350">
              <a:buFont typeface="+mj-lt"/>
              <a:buAutoNum type="arabicPeriod" startAt="4"/>
            </a:pPr>
            <a:endParaRPr lang="pt-BR" sz="2800" dirty="0"/>
          </a:p>
          <a:p>
            <a:endParaRPr lang="pt-BR" sz="2600" b="1" spc="100" dirty="0">
              <a:solidFill>
                <a:srgbClr val="54BC9B"/>
              </a:solidFill>
            </a:endParaRPr>
          </a:p>
          <a:p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 smtClean="0">
              <a:solidFill>
                <a:srgbClr val="54BC9B"/>
              </a:solidFill>
            </a:endParaRPr>
          </a:p>
          <a:p>
            <a:pPr algn="ctr"/>
            <a:r>
              <a:rPr lang="pt-BR" sz="2600" b="1" spc="100" dirty="0" smtClean="0">
                <a:solidFill>
                  <a:schemeClr val="bg1"/>
                </a:solidFill>
              </a:rPr>
              <a:t>                                   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769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STEPS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23528" y="1717640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pt-BR" sz="2600" b="1" spc="100" dirty="0" err="1" smtClean="0">
                <a:solidFill>
                  <a:srgbClr val="54BC9B"/>
                </a:solidFill>
              </a:rPr>
              <a:t>Every</a:t>
            </a:r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so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often</a:t>
            </a:r>
            <a:r>
              <a:rPr lang="pt-BR" sz="2600" b="1" spc="100" dirty="0">
                <a:solidFill>
                  <a:srgbClr val="54BC9B"/>
                </a:solidFill>
              </a:rPr>
              <a:t>, </a:t>
            </a:r>
            <a:r>
              <a:rPr lang="pt-BR" sz="2600" b="1" spc="100" dirty="0" err="1">
                <a:solidFill>
                  <a:srgbClr val="54BC9B"/>
                </a:solidFill>
              </a:rPr>
              <a:t>one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of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these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photons</a:t>
            </a:r>
            <a:r>
              <a:rPr lang="pt-BR" sz="2600" b="1" spc="100" dirty="0">
                <a:solidFill>
                  <a:srgbClr val="54BC9B"/>
                </a:solidFill>
              </a:rPr>
              <a:t> hits </a:t>
            </a:r>
            <a:r>
              <a:rPr lang="pt-BR" sz="2600" b="1" spc="100" dirty="0" err="1">
                <a:solidFill>
                  <a:srgbClr val="54BC9B"/>
                </a:solidFill>
              </a:rPr>
              <a:t>an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already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excited</a:t>
            </a:r>
            <a:r>
              <a:rPr lang="pt-BR" sz="2600" b="1" spc="100" dirty="0">
                <a:solidFill>
                  <a:srgbClr val="54BC9B"/>
                </a:solidFill>
              </a:rPr>
              <a:t> atom. </a:t>
            </a:r>
            <a:r>
              <a:rPr lang="pt-BR" sz="2600" b="1" spc="100" dirty="0" err="1">
                <a:solidFill>
                  <a:srgbClr val="54BC9B"/>
                </a:solidFill>
              </a:rPr>
              <a:t>When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this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happens</a:t>
            </a:r>
            <a:r>
              <a:rPr lang="pt-BR" sz="2600" b="1" spc="100" dirty="0">
                <a:solidFill>
                  <a:srgbClr val="54BC9B"/>
                </a:solidFill>
              </a:rPr>
              <a:t>, </a:t>
            </a:r>
            <a:r>
              <a:rPr lang="pt-BR" sz="2600" b="1" spc="100" dirty="0" err="1">
                <a:solidFill>
                  <a:srgbClr val="54BC9B"/>
                </a:solidFill>
              </a:rPr>
              <a:t>the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excited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atom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gives</a:t>
            </a:r>
            <a:r>
              <a:rPr lang="pt-BR" sz="2600" b="1" spc="100" dirty="0">
                <a:solidFill>
                  <a:srgbClr val="54BC9B"/>
                </a:solidFill>
              </a:rPr>
              <a:t> off </a:t>
            </a:r>
            <a:r>
              <a:rPr lang="pt-BR" sz="2600" b="1" spc="100" dirty="0" err="1">
                <a:solidFill>
                  <a:srgbClr val="54BC9B"/>
                </a:solidFill>
              </a:rPr>
              <a:t>two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photons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of</a:t>
            </a:r>
            <a:r>
              <a:rPr lang="pt-BR" sz="2600" b="1" spc="100" dirty="0">
                <a:solidFill>
                  <a:srgbClr val="54BC9B"/>
                </a:solidFill>
              </a:rPr>
              <a:t> light </a:t>
            </a:r>
            <a:r>
              <a:rPr lang="pt-BR" sz="2600" b="1" spc="100" dirty="0" err="1">
                <a:solidFill>
                  <a:srgbClr val="54BC9B"/>
                </a:solidFill>
              </a:rPr>
              <a:t>instead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of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one</a:t>
            </a:r>
            <a:r>
              <a:rPr lang="pt-BR" sz="2600" b="1" spc="100" dirty="0">
                <a:solidFill>
                  <a:srgbClr val="54BC9B"/>
                </a:solidFill>
              </a:rPr>
              <a:t>. </a:t>
            </a:r>
            <a:r>
              <a:rPr lang="pt-BR" sz="2600" b="1" spc="100" dirty="0" err="1">
                <a:solidFill>
                  <a:srgbClr val="54BC9B"/>
                </a:solidFill>
              </a:rPr>
              <a:t>This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is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called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stimulated</a:t>
            </a:r>
            <a:r>
              <a:rPr lang="pt-BR" sz="2600" b="1" spc="100" dirty="0">
                <a:solidFill>
                  <a:schemeClr val="bg1"/>
                </a:solidFill>
              </a:rPr>
              <a:t> </a:t>
            </a:r>
            <a:r>
              <a:rPr lang="pt-BR" sz="2600" b="1" spc="100" dirty="0" err="1" smtClean="0">
                <a:solidFill>
                  <a:schemeClr val="bg1"/>
                </a:solidFill>
              </a:rPr>
              <a:t>emission</a:t>
            </a:r>
            <a:r>
              <a:rPr lang="pt-BR" sz="2600" b="1" spc="100" dirty="0" smtClean="0">
                <a:solidFill>
                  <a:srgbClr val="54BC9B"/>
                </a:solidFill>
              </a:rPr>
              <a:t>.</a:t>
            </a:r>
          </a:p>
          <a:p>
            <a:pPr marL="514350" indent="-514350">
              <a:buFont typeface="+mj-lt"/>
              <a:buAutoNum type="arabicPeriod" startAt="5"/>
            </a:pPr>
            <a:endParaRPr lang="pt-BR" sz="2600" b="1" spc="100" dirty="0">
              <a:solidFill>
                <a:srgbClr val="54BC9B"/>
              </a:solidFill>
            </a:endParaRPr>
          </a:p>
          <a:p>
            <a:pPr lvl="1"/>
            <a:r>
              <a:rPr lang="pt-BR" sz="2600" b="1" spc="100" dirty="0" err="1">
                <a:solidFill>
                  <a:srgbClr val="54BC9B"/>
                </a:solidFill>
              </a:rPr>
              <a:t>Now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one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photon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of</a:t>
            </a:r>
            <a:r>
              <a:rPr lang="pt-BR" sz="2600" b="1" spc="100" dirty="0">
                <a:solidFill>
                  <a:srgbClr val="54BC9B"/>
                </a:solidFill>
              </a:rPr>
              <a:t> light </a:t>
            </a:r>
            <a:r>
              <a:rPr lang="pt-BR" sz="2600" b="1" spc="100" dirty="0" err="1">
                <a:solidFill>
                  <a:srgbClr val="54BC9B"/>
                </a:solidFill>
              </a:rPr>
              <a:t>has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produced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two</a:t>
            </a:r>
            <a:r>
              <a:rPr lang="pt-BR" sz="2600" b="1" spc="100" dirty="0">
                <a:solidFill>
                  <a:srgbClr val="54BC9B"/>
                </a:solidFill>
              </a:rPr>
              <a:t>, </a:t>
            </a:r>
            <a:r>
              <a:rPr lang="pt-BR" sz="2600" b="1" spc="100" dirty="0" err="1">
                <a:solidFill>
                  <a:srgbClr val="54BC9B"/>
                </a:solidFill>
              </a:rPr>
              <a:t>so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the</a:t>
            </a:r>
            <a:r>
              <a:rPr lang="pt-BR" sz="2600" b="1" spc="100" dirty="0">
                <a:solidFill>
                  <a:srgbClr val="54BC9B"/>
                </a:solidFill>
              </a:rPr>
              <a:t> light </a:t>
            </a:r>
            <a:r>
              <a:rPr lang="pt-BR" sz="2600" b="1" spc="100" dirty="0" err="1">
                <a:solidFill>
                  <a:srgbClr val="54BC9B"/>
                </a:solidFill>
              </a:rPr>
              <a:t>has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been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amplified</a:t>
            </a:r>
            <a:r>
              <a:rPr lang="pt-BR" sz="2600" b="1" spc="100" dirty="0">
                <a:solidFill>
                  <a:srgbClr val="54BC9B"/>
                </a:solidFill>
              </a:rPr>
              <a:t> (</a:t>
            </a:r>
            <a:r>
              <a:rPr lang="pt-BR" sz="2600" b="1" spc="100" dirty="0" err="1">
                <a:solidFill>
                  <a:srgbClr val="54BC9B"/>
                </a:solidFill>
              </a:rPr>
              <a:t>increased</a:t>
            </a:r>
            <a:r>
              <a:rPr lang="pt-BR" sz="2600" b="1" spc="100" dirty="0">
                <a:solidFill>
                  <a:srgbClr val="54BC9B"/>
                </a:solidFill>
              </a:rPr>
              <a:t> in </a:t>
            </a:r>
            <a:r>
              <a:rPr lang="pt-BR" sz="2600" b="1" spc="100" dirty="0" err="1">
                <a:solidFill>
                  <a:srgbClr val="54BC9B"/>
                </a:solidFill>
              </a:rPr>
              <a:t>strength</a:t>
            </a:r>
            <a:r>
              <a:rPr lang="pt-BR" sz="2600" b="1" spc="100" dirty="0" smtClean="0">
                <a:solidFill>
                  <a:srgbClr val="54BC9B"/>
                </a:solidFill>
              </a:rPr>
              <a:t>).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  <a:p>
            <a:pPr marL="514350" indent="-514350">
              <a:buFont typeface="+mj-lt"/>
              <a:buAutoNum type="arabicPeriod" startAt="5"/>
            </a:pPr>
            <a:endParaRPr lang="pt-BR" sz="2800" dirty="0"/>
          </a:p>
          <a:p>
            <a:endParaRPr lang="pt-BR" sz="2600" b="1" spc="100" dirty="0">
              <a:solidFill>
                <a:srgbClr val="54BC9B"/>
              </a:solidFill>
            </a:endParaRPr>
          </a:p>
          <a:p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 smtClean="0">
              <a:solidFill>
                <a:srgbClr val="54BC9B"/>
              </a:solidFill>
            </a:endParaRPr>
          </a:p>
          <a:p>
            <a:pPr algn="ctr"/>
            <a:r>
              <a:rPr lang="pt-BR" sz="2600" b="1" spc="100" dirty="0" smtClean="0">
                <a:solidFill>
                  <a:schemeClr val="bg1"/>
                </a:solidFill>
              </a:rPr>
              <a:t>                                   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337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STEPS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23528" y="1995219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600" b="1" spc="100" dirty="0" smtClean="0">
                <a:solidFill>
                  <a:srgbClr val="54BC9B"/>
                </a:solidFill>
              </a:rPr>
              <a:t>In </a:t>
            </a:r>
            <a:r>
              <a:rPr lang="pt-BR" sz="2600" b="1" spc="100" dirty="0" err="1">
                <a:solidFill>
                  <a:srgbClr val="54BC9B"/>
                </a:solidFill>
              </a:rPr>
              <a:t>other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words</a:t>
            </a:r>
            <a:r>
              <a:rPr lang="pt-BR" sz="2600" b="1" spc="100" dirty="0">
                <a:solidFill>
                  <a:srgbClr val="54BC9B"/>
                </a:solidFill>
              </a:rPr>
              <a:t>, "light </a:t>
            </a:r>
            <a:r>
              <a:rPr lang="pt-BR" sz="2600" b="1" spc="100" dirty="0" err="1">
                <a:solidFill>
                  <a:srgbClr val="54BC9B"/>
                </a:solidFill>
              </a:rPr>
              <a:t>amplification</a:t>
            </a:r>
            <a:r>
              <a:rPr lang="pt-BR" sz="2600" b="1" spc="100" dirty="0">
                <a:solidFill>
                  <a:srgbClr val="54BC9B"/>
                </a:solidFill>
              </a:rPr>
              <a:t>" (</a:t>
            </a:r>
            <a:r>
              <a:rPr lang="pt-BR" sz="2600" b="1" spc="100" dirty="0" err="1">
                <a:solidFill>
                  <a:srgbClr val="54BC9B"/>
                </a:solidFill>
              </a:rPr>
              <a:t>an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increase</a:t>
            </a:r>
            <a:r>
              <a:rPr lang="pt-BR" sz="2600" b="1" spc="100" dirty="0">
                <a:solidFill>
                  <a:srgbClr val="54BC9B"/>
                </a:solidFill>
              </a:rPr>
              <a:t> in </a:t>
            </a:r>
            <a:r>
              <a:rPr lang="pt-BR" sz="2600" b="1" spc="100" dirty="0" err="1">
                <a:solidFill>
                  <a:srgbClr val="54BC9B"/>
                </a:solidFill>
              </a:rPr>
              <a:t>the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amount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of</a:t>
            </a:r>
            <a:r>
              <a:rPr lang="pt-BR" sz="2600" b="1" spc="100" dirty="0">
                <a:solidFill>
                  <a:srgbClr val="54BC9B"/>
                </a:solidFill>
              </a:rPr>
              <a:t> light) </a:t>
            </a:r>
            <a:r>
              <a:rPr lang="pt-BR" sz="2600" b="1" spc="100" dirty="0" err="1">
                <a:solidFill>
                  <a:srgbClr val="54BC9B"/>
                </a:solidFill>
              </a:rPr>
              <a:t>has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been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caused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by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endParaRPr lang="pt-BR" sz="2600" b="1" spc="100" dirty="0" smtClean="0">
              <a:solidFill>
                <a:srgbClr val="54BC9B"/>
              </a:solidFill>
            </a:endParaRPr>
          </a:p>
          <a:p>
            <a:endParaRPr lang="pt-BR" sz="2600" b="1" spc="100" dirty="0" smtClean="0">
              <a:solidFill>
                <a:srgbClr val="54BC9B"/>
              </a:solidFill>
            </a:endParaRPr>
          </a:p>
          <a:p>
            <a:pPr algn="ctr"/>
            <a:r>
              <a:rPr lang="pt-BR" sz="2600" b="1" spc="100" dirty="0" smtClean="0">
                <a:solidFill>
                  <a:schemeClr val="bg1"/>
                </a:solidFill>
              </a:rPr>
              <a:t>”</a:t>
            </a:r>
            <a:r>
              <a:rPr lang="pt-BR" sz="2600" b="1" spc="100" dirty="0" err="1" smtClean="0">
                <a:solidFill>
                  <a:schemeClr val="bg1"/>
                </a:solidFill>
              </a:rPr>
              <a:t>Stimulated</a:t>
            </a:r>
            <a:r>
              <a:rPr lang="pt-BR" sz="2600" b="1" spc="100" dirty="0" smtClean="0">
                <a:solidFill>
                  <a:schemeClr val="bg1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E</a:t>
            </a:r>
            <a:r>
              <a:rPr lang="pt-BR" sz="2600" b="1" spc="100" dirty="0" err="1" smtClean="0">
                <a:solidFill>
                  <a:schemeClr val="bg1"/>
                </a:solidFill>
              </a:rPr>
              <a:t>mission</a:t>
            </a:r>
            <a:r>
              <a:rPr lang="pt-BR" sz="2600" b="1" spc="100" dirty="0" smtClean="0">
                <a:solidFill>
                  <a:schemeClr val="bg1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of</a:t>
            </a:r>
            <a:r>
              <a:rPr lang="pt-BR" sz="2600" b="1" spc="100" dirty="0">
                <a:solidFill>
                  <a:schemeClr val="bg1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R</a:t>
            </a:r>
            <a:r>
              <a:rPr lang="pt-BR" sz="2600" b="1" spc="100" dirty="0" err="1" smtClean="0">
                <a:solidFill>
                  <a:schemeClr val="bg1"/>
                </a:solidFill>
              </a:rPr>
              <a:t>adiation</a:t>
            </a:r>
            <a:r>
              <a:rPr lang="pt-BR" sz="2600" b="1" spc="100" dirty="0">
                <a:solidFill>
                  <a:schemeClr val="bg1"/>
                </a:solidFill>
              </a:rPr>
              <a:t>"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endParaRPr lang="pt-BR" sz="2600" b="1" spc="100" dirty="0" smtClean="0">
              <a:solidFill>
                <a:srgbClr val="54BC9B"/>
              </a:solidFill>
            </a:endParaRPr>
          </a:p>
          <a:p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r>
              <a:rPr lang="pt-BR" sz="2600" b="1" spc="100" dirty="0" smtClean="0">
                <a:solidFill>
                  <a:srgbClr val="54BC9B"/>
                </a:solidFill>
              </a:rPr>
              <a:t>(</a:t>
            </a:r>
            <a:r>
              <a:rPr lang="pt-BR" sz="2600" b="1" spc="100" dirty="0" err="1">
                <a:solidFill>
                  <a:srgbClr val="54BC9B"/>
                </a:solidFill>
              </a:rPr>
              <a:t>hence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the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name</a:t>
            </a:r>
            <a:r>
              <a:rPr lang="pt-BR" sz="2600" b="1" spc="100" dirty="0">
                <a:solidFill>
                  <a:srgbClr val="54BC9B"/>
                </a:solidFill>
              </a:rPr>
              <a:t> "laser", </a:t>
            </a:r>
            <a:r>
              <a:rPr lang="pt-BR" sz="2600" b="1" spc="100" dirty="0" err="1">
                <a:solidFill>
                  <a:srgbClr val="54BC9B"/>
                </a:solidFill>
              </a:rPr>
              <a:t>because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that's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exactly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how</a:t>
            </a:r>
            <a:r>
              <a:rPr lang="pt-BR" sz="2600" b="1" spc="100" dirty="0">
                <a:solidFill>
                  <a:srgbClr val="54BC9B"/>
                </a:solidFill>
              </a:rPr>
              <a:t> a laser </a:t>
            </a:r>
            <a:r>
              <a:rPr lang="pt-BR" sz="2600" b="1" spc="100" dirty="0" err="1">
                <a:solidFill>
                  <a:srgbClr val="54BC9B"/>
                </a:solidFill>
              </a:rPr>
              <a:t>works</a:t>
            </a:r>
            <a:r>
              <a:rPr lang="pt-BR" sz="2600" b="1" spc="100" dirty="0">
                <a:solidFill>
                  <a:srgbClr val="54BC9B"/>
                </a:solidFill>
              </a:rPr>
              <a:t>!)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  <a:p>
            <a:pPr marL="514350" indent="-514350">
              <a:buFont typeface="+mj-lt"/>
              <a:buAutoNum type="arabicPeriod" startAt="5"/>
            </a:pPr>
            <a:endParaRPr lang="pt-BR" sz="2800" dirty="0"/>
          </a:p>
          <a:p>
            <a:endParaRPr lang="pt-BR" sz="2600" b="1" spc="100" dirty="0">
              <a:solidFill>
                <a:srgbClr val="54BC9B"/>
              </a:solidFill>
            </a:endParaRPr>
          </a:p>
          <a:p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 smtClean="0">
              <a:solidFill>
                <a:srgbClr val="54BC9B"/>
              </a:solidFill>
            </a:endParaRPr>
          </a:p>
          <a:p>
            <a:pPr algn="ctr"/>
            <a:r>
              <a:rPr lang="pt-BR" sz="2600" b="1" spc="100" dirty="0" smtClean="0">
                <a:solidFill>
                  <a:schemeClr val="bg1"/>
                </a:solidFill>
              </a:rPr>
              <a:t>                                   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787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STEPS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23528" y="1717640"/>
            <a:ext cx="864096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pt-BR" sz="2600" b="1" spc="100" dirty="0" smtClean="0">
                <a:solidFill>
                  <a:srgbClr val="54BC9B"/>
                </a:solidFill>
              </a:rPr>
              <a:t>A </a:t>
            </a:r>
            <a:r>
              <a:rPr lang="pt-BR" sz="2600" b="1" spc="100" dirty="0" err="1">
                <a:solidFill>
                  <a:srgbClr val="54BC9B"/>
                </a:solidFill>
              </a:rPr>
              <a:t>mirror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at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one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end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of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the</a:t>
            </a:r>
            <a:r>
              <a:rPr lang="pt-BR" sz="2600" b="1" spc="100" dirty="0">
                <a:solidFill>
                  <a:srgbClr val="54BC9B"/>
                </a:solidFill>
              </a:rPr>
              <a:t> laser tube </a:t>
            </a:r>
            <a:r>
              <a:rPr lang="pt-BR" sz="2600" b="1" spc="100" dirty="0" err="1">
                <a:solidFill>
                  <a:srgbClr val="54BC9B"/>
                </a:solidFill>
              </a:rPr>
              <a:t>keeps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the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photons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bouncing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back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and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forth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inside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the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 smtClean="0">
                <a:solidFill>
                  <a:srgbClr val="54BC9B"/>
                </a:solidFill>
              </a:rPr>
              <a:t>crystal</a:t>
            </a:r>
            <a:r>
              <a:rPr lang="pt-BR" sz="2600" b="1" spc="100" dirty="0" smtClean="0">
                <a:solidFill>
                  <a:srgbClr val="54BC9B"/>
                </a:solidFill>
              </a:rPr>
              <a:t>.</a:t>
            </a:r>
          </a:p>
          <a:p>
            <a:pPr marL="514350" indent="-514350">
              <a:buFont typeface="+mj-lt"/>
              <a:buAutoNum type="arabicPeriod" startAt="6"/>
            </a:pPr>
            <a:endParaRPr lang="pt-BR" sz="2600" b="1" spc="100" dirty="0">
              <a:solidFill>
                <a:srgbClr val="54BC9B"/>
              </a:solidFill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pt-BR" sz="2600" b="1" spc="100" dirty="0" smtClean="0">
                <a:solidFill>
                  <a:srgbClr val="54BC9B"/>
                </a:solidFill>
              </a:rPr>
              <a:t>A </a:t>
            </a:r>
            <a:r>
              <a:rPr lang="pt-BR" sz="2600" b="1" spc="100" dirty="0" err="1">
                <a:solidFill>
                  <a:srgbClr val="54BC9B"/>
                </a:solidFill>
              </a:rPr>
              <a:t>partial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mirror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at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the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other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end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of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the</a:t>
            </a:r>
            <a:r>
              <a:rPr lang="pt-BR" sz="2600" b="1" spc="100" dirty="0">
                <a:solidFill>
                  <a:srgbClr val="54BC9B"/>
                </a:solidFill>
              </a:rPr>
              <a:t> tube </a:t>
            </a:r>
            <a:r>
              <a:rPr lang="pt-BR" sz="2600" b="1" spc="100" dirty="0" err="1">
                <a:solidFill>
                  <a:srgbClr val="54BC9B"/>
                </a:solidFill>
              </a:rPr>
              <a:t>bounces</a:t>
            </a:r>
            <a:r>
              <a:rPr lang="pt-BR" sz="2600" b="1" spc="100" dirty="0">
                <a:solidFill>
                  <a:srgbClr val="54BC9B"/>
                </a:solidFill>
              </a:rPr>
              <a:t> some </a:t>
            </a:r>
            <a:r>
              <a:rPr lang="pt-BR" sz="2600" b="1" spc="100" dirty="0" err="1">
                <a:solidFill>
                  <a:srgbClr val="54BC9B"/>
                </a:solidFill>
              </a:rPr>
              <a:t>photons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back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into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the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crystal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but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lets</a:t>
            </a:r>
            <a:r>
              <a:rPr lang="pt-BR" sz="2600" b="1" spc="100" dirty="0">
                <a:solidFill>
                  <a:srgbClr val="54BC9B"/>
                </a:solidFill>
              </a:rPr>
              <a:t> some </a:t>
            </a:r>
            <a:r>
              <a:rPr lang="pt-BR" sz="2600" b="1" spc="100" dirty="0" smtClean="0">
                <a:solidFill>
                  <a:srgbClr val="54BC9B"/>
                </a:solidFill>
              </a:rPr>
              <a:t>escape.</a:t>
            </a:r>
          </a:p>
          <a:p>
            <a:pPr marL="514350" indent="-514350">
              <a:buFont typeface="+mj-lt"/>
              <a:buAutoNum type="arabicPeriod" startAt="6"/>
            </a:pPr>
            <a:endParaRPr lang="pt-BR" sz="2600" b="1" spc="100" dirty="0">
              <a:solidFill>
                <a:srgbClr val="54BC9B"/>
              </a:solidFill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pt-BR" sz="2600" b="1" spc="100" dirty="0" smtClean="0">
                <a:solidFill>
                  <a:srgbClr val="54BC9B"/>
                </a:solidFill>
              </a:rPr>
              <a:t>The </a:t>
            </a:r>
            <a:r>
              <a:rPr lang="pt-BR" sz="2600" b="1" spc="100" dirty="0" err="1">
                <a:solidFill>
                  <a:srgbClr val="54BC9B"/>
                </a:solidFill>
              </a:rPr>
              <a:t>escaping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photons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form</a:t>
            </a:r>
            <a:r>
              <a:rPr lang="pt-BR" sz="2600" b="1" spc="100" dirty="0">
                <a:solidFill>
                  <a:srgbClr val="54BC9B"/>
                </a:solidFill>
              </a:rPr>
              <a:t> a </a:t>
            </a:r>
            <a:r>
              <a:rPr lang="pt-BR" sz="2600" b="1" spc="100" dirty="0" err="1">
                <a:solidFill>
                  <a:srgbClr val="54BC9B"/>
                </a:solidFill>
              </a:rPr>
              <a:t>very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concentrated</a:t>
            </a:r>
            <a:r>
              <a:rPr lang="pt-BR" sz="2600" b="1" spc="100" dirty="0">
                <a:solidFill>
                  <a:schemeClr val="bg1"/>
                </a:solidFill>
              </a:rPr>
              <a:t> </a:t>
            </a:r>
            <a:r>
              <a:rPr lang="pt-BR" sz="2600" b="1" spc="100" dirty="0" err="1">
                <a:solidFill>
                  <a:schemeClr val="bg1"/>
                </a:solidFill>
              </a:rPr>
              <a:t>beam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of</a:t>
            </a:r>
            <a:r>
              <a:rPr lang="pt-BR" sz="2600" b="1" spc="100" dirty="0">
                <a:solidFill>
                  <a:srgbClr val="54BC9B"/>
                </a:solidFill>
              </a:rPr>
              <a:t> </a:t>
            </a:r>
            <a:r>
              <a:rPr lang="pt-BR" sz="2600" b="1" spc="100" dirty="0" err="1">
                <a:solidFill>
                  <a:srgbClr val="54BC9B"/>
                </a:solidFill>
              </a:rPr>
              <a:t>powerful</a:t>
            </a:r>
            <a:r>
              <a:rPr lang="pt-BR" sz="2600" b="1" spc="100" dirty="0">
                <a:solidFill>
                  <a:srgbClr val="54BC9B"/>
                </a:solidFill>
              </a:rPr>
              <a:t> laser light</a:t>
            </a:r>
            <a:r>
              <a:rPr lang="pt-BR" sz="2600" b="1" spc="100" dirty="0" smtClean="0">
                <a:solidFill>
                  <a:srgbClr val="54BC9B"/>
                </a:solidFill>
              </a:rPr>
              <a:t>.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  <a:p>
            <a:pPr marL="514350" indent="-514350">
              <a:buFont typeface="+mj-lt"/>
              <a:buAutoNum type="arabicPeriod" startAt="5"/>
            </a:pPr>
            <a:endParaRPr lang="pt-BR" sz="2800" dirty="0"/>
          </a:p>
          <a:p>
            <a:endParaRPr lang="pt-BR" sz="2600" b="1" spc="100" dirty="0">
              <a:solidFill>
                <a:srgbClr val="54BC9B"/>
              </a:solidFill>
            </a:endParaRPr>
          </a:p>
          <a:p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 smtClean="0">
              <a:solidFill>
                <a:srgbClr val="54BC9B"/>
              </a:solidFill>
            </a:endParaRPr>
          </a:p>
          <a:p>
            <a:pPr algn="ctr"/>
            <a:r>
              <a:rPr lang="pt-BR" sz="2600" b="1" spc="100" dirty="0" smtClean="0">
                <a:solidFill>
                  <a:schemeClr val="bg1"/>
                </a:solidFill>
              </a:rPr>
              <a:t>                                    </a:t>
            </a:r>
            <a:endParaRPr lang="pt-BR" sz="2600" b="1" spc="100" dirty="0">
              <a:solidFill>
                <a:srgbClr val="54BC9B"/>
              </a:solidFill>
            </a:endParaRPr>
          </a:p>
          <a:p>
            <a:pPr algn="ctr"/>
            <a:endParaRPr lang="pt-BR" sz="26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85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366</Words>
  <Application>Microsoft Macintosh PowerPoint</Application>
  <PresentationFormat>On-screen Show (4:3)</PresentationFormat>
  <Paragraphs>71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15</cp:revision>
  <dcterms:created xsi:type="dcterms:W3CDTF">2017-03-08T21:43:37Z</dcterms:created>
  <dcterms:modified xsi:type="dcterms:W3CDTF">2017-11-18T07:22:15Z</dcterms:modified>
</cp:coreProperties>
</file>